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7" r:id="rId2"/>
    <p:sldId id="285" r:id="rId3"/>
    <p:sldId id="278" r:id="rId4"/>
    <p:sldId id="279" r:id="rId5"/>
    <p:sldId id="268" r:id="rId6"/>
  </p:sldIdLst>
  <p:sldSz cx="9144000" cy="6858000" type="screen4x3"/>
  <p:notesSz cx="6735763" cy="98663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29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249" cy="494981"/>
          </a:xfrm>
          <a:prstGeom prst="rect">
            <a:avLst/>
          </a:prstGeom>
        </p:spPr>
        <p:txBody>
          <a:bodyPr vert="horz" lIns="91367" tIns="45683" rIns="91367" bIns="45683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5928" y="0"/>
            <a:ext cx="2918249" cy="494981"/>
          </a:xfrm>
          <a:prstGeom prst="rect">
            <a:avLst/>
          </a:prstGeom>
        </p:spPr>
        <p:txBody>
          <a:bodyPr vert="horz" lIns="91367" tIns="45683" rIns="91367" bIns="45683" rtlCol="0"/>
          <a:lstStyle>
            <a:lvl1pPr algn="r">
              <a:defRPr sz="1200"/>
            </a:lvl1pPr>
          </a:lstStyle>
          <a:p>
            <a:fld id="{CCDF7426-D44D-40D5-96BE-88F2B8894827}" type="datetimeFigureOut">
              <a:rPr lang="en-IN" smtClean="0"/>
              <a:t>19-09-2019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1233488"/>
            <a:ext cx="4440237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367" tIns="45683" rIns="91367" bIns="45683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4053" y="4748333"/>
            <a:ext cx="5387658" cy="3885286"/>
          </a:xfrm>
          <a:prstGeom prst="rect">
            <a:avLst/>
          </a:prstGeom>
        </p:spPr>
        <p:txBody>
          <a:bodyPr vert="horz" lIns="91367" tIns="45683" rIns="91367" bIns="4568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332"/>
            <a:ext cx="2918249" cy="494981"/>
          </a:xfrm>
          <a:prstGeom prst="rect">
            <a:avLst/>
          </a:prstGeom>
        </p:spPr>
        <p:txBody>
          <a:bodyPr vert="horz" lIns="91367" tIns="45683" rIns="91367" bIns="45683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5928" y="9371332"/>
            <a:ext cx="2918249" cy="494981"/>
          </a:xfrm>
          <a:prstGeom prst="rect">
            <a:avLst/>
          </a:prstGeom>
        </p:spPr>
        <p:txBody>
          <a:bodyPr vert="horz" lIns="91367" tIns="45683" rIns="91367" bIns="45683" rtlCol="0" anchor="b"/>
          <a:lstStyle>
            <a:lvl1pPr algn="r">
              <a:defRPr sz="1200"/>
            </a:lvl1pPr>
          </a:lstStyle>
          <a:p>
            <a:fld id="{102B202D-3802-4170-8B19-4909805AE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0636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B202D-3802-4170-8B19-4909805AEB80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6241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B202D-3802-4170-8B19-4909805AEB8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9361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B202D-3802-4170-8B19-4909805AEB8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97355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B202D-3802-4170-8B19-4909805AEB80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789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654E4-58EE-40BF-AC97-0CDF96768379}" type="datetimeFigureOut">
              <a:rPr lang="en-IN" smtClean="0"/>
              <a:pPr/>
              <a:t>19-09-2019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24388-1B5F-4CE9-B80A-A3BD83D6682C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20"/>
          <p:cNvSpPr txBox="1">
            <a:spLocks noChangeArrowheads="1"/>
          </p:cNvSpPr>
          <p:nvPr/>
        </p:nvSpPr>
        <p:spPr bwMode="auto">
          <a:xfrm>
            <a:off x="0" y="0"/>
            <a:ext cx="9144000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marL="3409950" indent="-3409950" eaLnBrk="1" hangingPunct="1"/>
            <a:r>
              <a:rPr lang="en-US" altLang="ja-JP" sz="1600" b="1" dirty="0">
                <a:latin typeface="ＭＳ Ｐゴシック" pitchFamily="34" charset="-128"/>
              </a:rPr>
              <a:t>K0NA MODEL SPC </a:t>
            </a:r>
            <a:endParaRPr lang="ja-JP" altLang="en-US" sz="1600" b="1" dirty="0">
              <a:latin typeface="ＭＳ Ｐゴシック" pitchFamily="34" charset="-128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88821"/>
              </p:ext>
            </p:extLst>
          </p:nvPr>
        </p:nvGraphicFramePr>
        <p:xfrm>
          <a:off x="23617" y="1740281"/>
          <a:ext cx="9132510" cy="4338807"/>
        </p:xfrm>
        <a:graphic>
          <a:graphicData uri="http://schemas.openxmlformats.org/drawingml/2006/table">
            <a:tbl>
              <a:tblPr/>
              <a:tblGrid>
                <a:gridCol w="8561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07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9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4036">
                  <a:extLst>
                    <a:ext uri="{9D8B030D-6E8A-4147-A177-3AD203B41FA5}">
                      <a16:colId xmlns:a16="http://schemas.microsoft.com/office/drawing/2014/main" val="2833931532"/>
                    </a:ext>
                  </a:extLst>
                </a:gridCol>
                <a:gridCol w="14269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70781">
                  <a:extLst>
                    <a:ext uri="{9D8B030D-6E8A-4147-A177-3AD203B41FA5}">
                      <a16:colId xmlns:a16="http://schemas.microsoft.com/office/drawing/2014/main" val="422028270"/>
                    </a:ext>
                  </a:extLst>
                </a:gridCol>
                <a:gridCol w="570781">
                  <a:extLst>
                    <a:ext uri="{9D8B030D-6E8A-4147-A177-3AD203B41FA5}">
                      <a16:colId xmlns:a16="http://schemas.microsoft.com/office/drawing/2014/main" val="400722466"/>
                    </a:ext>
                  </a:extLst>
                </a:gridCol>
                <a:gridCol w="570781">
                  <a:extLst>
                    <a:ext uri="{9D8B030D-6E8A-4147-A177-3AD203B41FA5}">
                      <a16:colId xmlns:a16="http://schemas.microsoft.com/office/drawing/2014/main" val="1496771130"/>
                    </a:ext>
                  </a:extLst>
                </a:gridCol>
                <a:gridCol w="570781">
                  <a:extLst>
                    <a:ext uri="{9D8B030D-6E8A-4147-A177-3AD203B41FA5}">
                      <a16:colId xmlns:a16="http://schemas.microsoft.com/office/drawing/2014/main" val="1297954023"/>
                    </a:ext>
                  </a:extLst>
                </a:gridCol>
                <a:gridCol w="570781">
                  <a:extLst>
                    <a:ext uri="{9D8B030D-6E8A-4147-A177-3AD203B41FA5}">
                      <a16:colId xmlns:a16="http://schemas.microsoft.com/office/drawing/2014/main" val="3554543608"/>
                    </a:ext>
                  </a:extLst>
                </a:gridCol>
                <a:gridCol w="570781">
                  <a:extLst>
                    <a:ext uri="{9D8B030D-6E8A-4147-A177-3AD203B41FA5}">
                      <a16:colId xmlns:a16="http://schemas.microsoft.com/office/drawing/2014/main" val="1244816252"/>
                    </a:ext>
                  </a:extLst>
                </a:gridCol>
                <a:gridCol w="570781">
                  <a:extLst>
                    <a:ext uri="{9D8B030D-6E8A-4147-A177-3AD203B41FA5}">
                      <a16:colId xmlns:a16="http://schemas.microsoft.com/office/drawing/2014/main" val="4080021683"/>
                    </a:ext>
                  </a:extLst>
                </a:gridCol>
              </a:tblGrid>
              <a:tr h="573037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Part name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S.R. No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OPT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Control Item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Specification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 Cp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PP-1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Class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Remarks 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 Cp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PP-2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Class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Remarks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118">
                <a:tc rowSpan="10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SHAFT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Facing cantering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Length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30.65~30.35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1.70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1.71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44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2</a:t>
                      </a:r>
                    </a:p>
                  </a:txBody>
                  <a:tcPr marL="6903" marR="6903" marT="6901" marB="0" anchor="ctr" horzOverflow="overflow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Facing cantering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Face R/O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0.05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2.27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2.33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118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3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Facing centering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Total face R/O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0.05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1.54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1.50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055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Turning -1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Diameter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20.37~20.4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1.87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2.11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503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Turning -1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Diameter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19.94~19.91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1.47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1.60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605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6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Turning -1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OD R/O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0.05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1.68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1.69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0604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7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Turning -2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Diameter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10.21~10.24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1.34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1.46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638866"/>
                  </a:ext>
                </a:extLst>
              </a:tr>
              <a:tr h="30604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8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Turning -2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OD R/O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0.05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1.37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1.53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842474"/>
                  </a:ext>
                </a:extLst>
              </a:tr>
              <a:tr h="485889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9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DRILLING, REAMING &amp;TAPPING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DIAMETER (REAMING)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9.65~ 9.980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1.39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1.53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7969656"/>
                  </a:ext>
                </a:extLst>
              </a:tr>
              <a:tr h="64566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10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DRILLING, REAMING &amp;TAPPING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itchFamily="34" charset="0"/>
                        <a:ea typeface="ＭＳ Ｐゴシック" pitchFamily="34" charset="-128"/>
                        <a:cs typeface="+mn-cs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REAMING 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DEPTH 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4.5~ 4.7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1.66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1.55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8385691"/>
                  </a:ext>
                </a:extLst>
              </a:tr>
            </a:tbl>
          </a:graphicData>
        </a:graphic>
      </p:graphicFrame>
      <p:pic>
        <p:nvPicPr>
          <p:cNvPr id="8" name="Picture 14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505" y="645721"/>
            <a:ext cx="2952328" cy="9904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-23268" y="307167"/>
            <a:ext cx="64807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"/>
            <a:r>
              <a:rPr lang="en-US" altLang="en-US" sz="1600" b="1" dirty="0">
                <a:solidFill>
                  <a:srgbClr val="000000"/>
                </a:solidFill>
              </a:rPr>
              <a:t>SUMMARY OF SPC STUDY- FOR  PP1 &amp; PP-2 EVENT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A5B6E6-572B-4AB9-85C8-1632E7EE0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8424" y="3028"/>
            <a:ext cx="6480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"/>
            <a:r>
              <a:rPr lang="en-US" altLang="en-US" sz="1600" dirty="0">
                <a:solidFill>
                  <a:srgbClr val="000000"/>
                </a:solidFill>
              </a:rPr>
              <a:t>1/5</a:t>
            </a: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A67B13F3-310D-40FB-A583-D2B54B3B3F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183190"/>
            <a:ext cx="9156127" cy="654498"/>
          </a:xfrm>
          <a:prstGeom prst="roundRect">
            <a:avLst>
              <a:gd name="adj" fmla="val 16667"/>
            </a:avLst>
          </a:prstGeom>
          <a:solidFill>
            <a:srgbClr val="990000"/>
          </a:solidFill>
          <a:ln w="25400" algn="ctr">
            <a:solidFill>
              <a:srgbClr val="8C3836"/>
            </a:solidFill>
            <a:round/>
            <a:headEnd/>
            <a:tailEnd/>
          </a:ln>
        </p:spPr>
        <p:txBody>
          <a:bodyPr anchor="ctr"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FFFFFF"/>
                </a:solidFill>
              </a:rPr>
              <a:t>SPC Study Done for Cam Shaft  wise &amp; all  Dimension are in S &amp; A  Rank.</a:t>
            </a:r>
          </a:p>
        </p:txBody>
      </p:sp>
    </p:spTree>
    <p:extLst>
      <p:ext uri="{BB962C8B-B14F-4D97-AF65-F5344CB8AC3E}">
        <p14:creationId xmlns:p14="http://schemas.microsoft.com/office/powerpoint/2010/main" val="235086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20"/>
          <p:cNvSpPr txBox="1">
            <a:spLocks noChangeArrowheads="1"/>
          </p:cNvSpPr>
          <p:nvPr/>
        </p:nvSpPr>
        <p:spPr bwMode="auto">
          <a:xfrm>
            <a:off x="0" y="0"/>
            <a:ext cx="9144000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marL="3409950" indent="-3409950" eaLnBrk="1" hangingPunct="1"/>
            <a:r>
              <a:rPr lang="en-US" altLang="ja-JP" sz="1600" b="1" dirty="0">
                <a:latin typeface="ＭＳ Ｐゴシック" pitchFamily="34" charset="-128"/>
              </a:rPr>
              <a:t>K0NA MODEL SPC </a:t>
            </a:r>
            <a:endParaRPr lang="ja-JP" altLang="en-US" sz="1600" b="1" dirty="0">
              <a:latin typeface="ＭＳ Ｐゴシック" pitchFamily="34" charset="-128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-23268" y="307167"/>
            <a:ext cx="64807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"/>
            <a:r>
              <a:rPr lang="en-US" altLang="en-US" sz="1600" b="1" dirty="0">
                <a:solidFill>
                  <a:srgbClr val="000000"/>
                </a:solidFill>
              </a:rPr>
              <a:t>SUMMARY OF SPC STUDY- FOR  PP1 EVENT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A5B6E6-572B-4AB9-85C8-1632E7EE0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8424" y="3028"/>
            <a:ext cx="6480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"/>
            <a:r>
              <a:rPr lang="en-US" altLang="en-US" sz="1600" dirty="0">
                <a:solidFill>
                  <a:srgbClr val="000000"/>
                </a:solidFill>
              </a:rPr>
              <a:t>2/5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2695A5A-C03D-4597-9D8F-E1926AB50D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498445"/>
              </p:ext>
            </p:extLst>
          </p:nvPr>
        </p:nvGraphicFramePr>
        <p:xfrm>
          <a:off x="1538" y="548680"/>
          <a:ext cx="6082630" cy="6309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Worksheet" r:id="rId4" imgW="9058168" imgH="12563612" progId="Excel.Sheet.8">
                  <p:embed/>
                </p:oleObj>
              </mc:Choice>
              <mc:Fallback>
                <p:oleObj name="Worksheet" r:id="rId4" imgW="9058168" imgH="12563612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38" y="548680"/>
                        <a:ext cx="6082630" cy="6309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2863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20"/>
          <p:cNvSpPr txBox="1">
            <a:spLocks noChangeArrowheads="1"/>
          </p:cNvSpPr>
          <p:nvPr/>
        </p:nvSpPr>
        <p:spPr bwMode="auto">
          <a:xfrm>
            <a:off x="0" y="0"/>
            <a:ext cx="9144000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marL="3409950" indent="-3409950" eaLnBrk="1" hangingPunct="1"/>
            <a:r>
              <a:rPr lang="en-US" altLang="ja-JP" sz="1600" b="1" dirty="0">
                <a:latin typeface="ＭＳ Ｐゴシック" pitchFamily="34" charset="-128"/>
              </a:rPr>
              <a:t>KONA MODEL SPC </a:t>
            </a:r>
            <a:endParaRPr lang="ja-JP" altLang="en-US" sz="1600" b="1" dirty="0">
              <a:latin typeface="ＭＳ Ｐゴシック" pitchFamily="34" charset="-128"/>
            </a:endParaRPr>
          </a:p>
        </p:txBody>
      </p:sp>
      <p:pic>
        <p:nvPicPr>
          <p:cNvPr id="8" name="Picture 14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504" y="618935"/>
            <a:ext cx="3168352" cy="10579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-23268" y="307167"/>
            <a:ext cx="64807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"/>
            <a:r>
              <a:rPr lang="en-US" altLang="en-US" sz="1600" b="1" dirty="0">
                <a:solidFill>
                  <a:srgbClr val="000000"/>
                </a:solidFill>
              </a:rPr>
              <a:t>SUMMARY OF SPC STUDY- FOR  PP1 &amp; PP-2  EVENT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A5B6E6-572B-4AB9-85C8-1632E7EE0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6416" y="3028"/>
            <a:ext cx="72008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"/>
            <a:r>
              <a:rPr lang="en-US" altLang="en-US" sz="1600" dirty="0">
                <a:solidFill>
                  <a:srgbClr val="000000"/>
                </a:solidFill>
              </a:rPr>
              <a:t>3/5</a:t>
            </a: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84B13AAE-15BA-41C0-9648-28E32C072E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7" y="6212278"/>
            <a:ext cx="9156127" cy="642693"/>
          </a:xfrm>
          <a:prstGeom prst="roundRect">
            <a:avLst>
              <a:gd name="adj" fmla="val 16667"/>
            </a:avLst>
          </a:prstGeom>
          <a:solidFill>
            <a:srgbClr val="990000"/>
          </a:solidFill>
          <a:ln w="25400" algn="ctr">
            <a:solidFill>
              <a:srgbClr val="8C3836"/>
            </a:solidFill>
            <a:round/>
            <a:headEnd/>
            <a:tailEnd/>
          </a:ln>
        </p:spPr>
        <p:txBody>
          <a:bodyPr anchor="ctr"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FFFFFF"/>
                </a:solidFill>
              </a:rPr>
              <a:t>SPC Study Done for Cam Shaft  wise &amp; all  Dimension are in  A  Rank.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C04D558-A17B-47F3-A180-1B90A03F72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445906"/>
              </p:ext>
            </p:extLst>
          </p:nvPr>
        </p:nvGraphicFramePr>
        <p:xfrm>
          <a:off x="5745" y="1772816"/>
          <a:ext cx="9132510" cy="4395307"/>
        </p:xfrm>
        <a:graphic>
          <a:graphicData uri="http://schemas.openxmlformats.org/drawingml/2006/table">
            <a:tbl>
              <a:tblPr/>
              <a:tblGrid>
                <a:gridCol w="9132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88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23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82972">
                  <a:extLst>
                    <a:ext uri="{9D8B030D-6E8A-4147-A177-3AD203B41FA5}">
                      <a16:colId xmlns:a16="http://schemas.microsoft.com/office/drawing/2014/main" val="2833931532"/>
                    </a:ext>
                  </a:extLst>
                </a:gridCol>
                <a:gridCol w="15220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8833">
                  <a:extLst>
                    <a:ext uri="{9D8B030D-6E8A-4147-A177-3AD203B41FA5}">
                      <a16:colId xmlns:a16="http://schemas.microsoft.com/office/drawing/2014/main" val="422028270"/>
                    </a:ext>
                  </a:extLst>
                </a:gridCol>
                <a:gridCol w="608833">
                  <a:extLst>
                    <a:ext uri="{9D8B030D-6E8A-4147-A177-3AD203B41FA5}">
                      <a16:colId xmlns:a16="http://schemas.microsoft.com/office/drawing/2014/main" val="400722466"/>
                    </a:ext>
                  </a:extLst>
                </a:gridCol>
                <a:gridCol w="608833">
                  <a:extLst>
                    <a:ext uri="{9D8B030D-6E8A-4147-A177-3AD203B41FA5}">
                      <a16:colId xmlns:a16="http://schemas.microsoft.com/office/drawing/2014/main" val="1297954023"/>
                    </a:ext>
                  </a:extLst>
                </a:gridCol>
                <a:gridCol w="608833">
                  <a:extLst>
                    <a:ext uri="{9D8B030D-6E8A-4147-A177-3AD203B41FA5}">
                      <a16:colId xmlns:a16="http://schemas.microsoft.com/office/drawing/2014/main" val="3554543608"/>
                    </a:ext>
                  </a:extLst>
                </a:gridCol>
                <a:gridCol w="608833">
                  <a:extLst>
                    <a:ext uri="{9D8B030D-6E8A-4147-A177-3AD203B41FA5}">
                      <a16:colId xmlns:a16="http://schemas.microsoft.com/office/drawing/2014/main" val="1244816252"/>
                    </a:ext>
                  </a:extLst>
                </a:gridCol>
                <a:gridCol w="608833">
                  <a:extLst>
                    <a:ext uri="{9D8B030D-6E8A-4147-A177-3AD203B41FA5}">
                      <a16:colId xmlns:a16="http://schemas.microsoft.com/office/drawing/2014/main" val="4080021683"/>
                    </a:ext>
                  </a:extLst>
                </a:gridCol>
              </a:tblGrid>
              <a:tr h="583552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Part name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S.R. No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OPT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Control Item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Specification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 Cp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PP-1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Class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Remarks 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3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 Cp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PP-2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Class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Remarks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4805">
                <a:tc rowSpan="10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SHAFT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DRILLING, REAMING &amp;TAPPING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CONCENTRICITY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0.1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1.53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1.48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877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12</a:t>
                      </a:r>
                    </a:p>
                  </a:txBody>
                  <a:tcPr marL="6903" marR="6903" marT="6901" marB="0" anchor="ctr" horzOverflow="overflow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MILLING 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IN DIAMETER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32.543 ±0.04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1.61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1.66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6512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13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MILLING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CAM EX DIAMETER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32.613  ±0.04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1.48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88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MILLING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PARELLELISM IN &amp; EX CAM 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≤0.05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1.55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1.68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5458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GRINDING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AXIS GRINDING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Ø 10.0 +0.015 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               +0.006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1.44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1.42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7039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16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GRINDING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AXIS GRINDING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Ø 20.0 +0.021/ +0.008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1.51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1.40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97029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17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GRINDING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AXIS GRINDING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Ø 19.8 -0.2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1.36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1.42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638866"/>
                  </a:ext>
                </a:extLst>
              </a:tr>
              <a:tr h="32680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18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GRINDING </a:t>
                      </a:r>
                      <a:endParaRPr kumimoji="1" lang="en-US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itchFamily="34" charset="0"/>
                        <a:ea typeface="ＭＳ Ｐゴシック" pitchFamily="34" charset="-128"/>
                        <a:cs typeface="+mn-cs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IN DIAMETER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Ø 32.048±0.03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1.57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1.63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842474"/>
                  </a:ext>
                </a:extLst>
              </a:tr>
              <a:tr h="471578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19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GRINDING </a:t>
                      </a:r>
                      <a:endParaRPr kumimoji="1" lang="en-US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itchFamily="34" charset="0"/>
                        <a:ea typeface="ＭＳ Ｐゴシック" pitchFamily="34" charset="-128"/>
                        <a:cs typeface="+mn-cs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EX DIAMETER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Ø 32.118±0.03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1.35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1.46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7969656"/>
                  </a:ext>
                </a:extLst>
              </a:tr>
              <a:tr h="62664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20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GRINDING </a:t>
                      </a:r>
                      <a:endParaRPr kumimoji="1" lang="en-US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itchFamily="34" charset="0"/>
                        <a:ea typeface="ＭＳ Ｐゴシック" pitchFamily="34" charset="-128"/>
                        <a:cs typeface="+mn-cs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pt-B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 B.C.D. R/O IN &amp;EX-CAM GRINDING </a:t>
                      </a:r>
                      <a:endParaRPr kumimoji="1" lang="en-US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≤ 0.020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1.41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1.46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  <a:endParaRPr kumimoji="1" lang="en-IN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8385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8594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BC935C-C172-4484-91F5-67FF21B60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8424" y="0"/>
            <a:ext cx="6480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"/>
            <a:r>
              <a:rPr lang="en-US" altLang="en-US" sz="1600" dirty="0">
                <a:solidFill>
                  <a:srgbClr val="000000"/>
                </a:solidFill>
              </a:rPr>
              <a:t>4/5</a:t>
            </a:r>
          </a:p>
        </p:txBody>
      </p:sp>
      <p:graphicFrame>
        <p:nvGraphicFramePr>
          <p:cNvPr id="237" name="Object 236">
            <a:extLst>
              <a:ext uri="{FF2B5EF4-FFF2-40B4-BE49-F238E27FC236}">
                <a16:creationId xmlns:a16="http://schemas.microsoft.com/office/drawing/2014/main" id="{55139179-782A-4AA0-ABA5-F6CD89D159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1977528"/>
              </p:ext>
            </p:extLst>
          </p:nvPr>
        </p:nvGraphicFramePr>
        <p:xfrm>
          <a:off x="0" y="429457"/>
          <a:ext cx="9124951" cy="572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295018" name="Worksheet" r:id="rId4" imgW="13582538" imgH="9010701" progId="Excel.Sheet.8">
                  <p:embed/>
                </p:oleObj>
              </mc:Choice>
              <mc:Fallback>
                <p:oleObj name="Worksheet" r:id="rId4" imgW="13582538" imgH="9010701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429457"/>
                        <a:ext cx="9124951" cy="572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6295014" name="グラフ 07">
            <a:extLst>
              <a:ext uri="{FF2B5EF4-FFF2-40B4-BE49-F238E27FC236}">
                <a16:creationId xmlns:a16="http://schemas.microsoft.com/office/drawing/2014/main" id="{28B487FD-5EF0-467C-9B13-0C1186C28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19150" cy="120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2671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62CA24E-7458-43C3-A330-B9512686E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08520" y="342578"/>
            <a:ext cx="644264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"/>
            <a:r>
              <a:rPr lang="en-US" altLang="en-US" sz="1600" b="1" dirty="0">
                <a:solidFill>
                  <a:srgbClr val="000000"/>
                </a:solidFill>
              </a:rPr>
              <a:t>SUMMARY OF SPC STUDY- FOR PP-1 &amp; PP-2  EVENT 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8445D6C-D8A7-480C-907C-4067FC91F9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096351"/>
              </p:ext>
            </p:extLst>
          </p:nvPr>
        </p:nvGraphicFramePr>
        <p:xfrm>
          <a:off x="-1" y="1745249"/>
          <a:ext cx="9156130" cy="2037666"/>
        </p:xfrm>
        <a:graphic>
          <a:graphicData uri="http://schemas.openxmlformats.org/drawingml/2006/table">
            <a:tbl>
              <a:tblPr/>
              <a:tblGrid>
                <a:gridCol w="9646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6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65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8321">
                  <a:extLst>
                    <a:ext uri="{9D8B030D-6E8A-4147-A177-3AD203B41FA5}">
                      <a16:colId xmlns:a16="http://schemas.microsoft.com/office/drawing/2014/main" val="2833931532"/>
                    </a:ext>
                  </a:extLst>
                </a:gridCol>
                <a:gridCol w="16652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2891">
                  <a:extLst>
                    <a:ext uri="{9D8B030D-6E8A-4147-A177-3AD203B41FA5}">
                      <a16:colId xmlns:a16="http://schemas.microsoft.com/office/drawing/2014/main" val="2571101808"/>
                    </a:ext>
                  </a:extLst>
                </a:gridCol>
                <a:gridCol w="532891">
                  <a:extLst>
                    <a:ext uri="{9D8B030D-6E8A-4147-A177-3AD203B41FA5}">
                      <a16:colId xmlns:a16="http://schemas.microsoft.com/office/drawing/2014/main" val="3062561537"/>
                    </a:ext>
                  </a:extLst>
                </a:gridCol>
                <a:gridCol w="532891">
                  <a:extLst>
                    <a:ext uri="{9D8B030D-6E8A-4147-A177-3AD203B41FA5}">
                      <a16:colId xmlns:a16="http://schemas.microsoft.com/office/drawing/2014/main" val="651211137"/>
                    </a:ext>
                  </a:extLst>
                </a:gridCol>
                <a:gridCol w="532891">
                  <a:extLst>
                    <a:ext uri="{9D8B030D-6E8A-4147-A177-3AD203B41FA5}">
                      <a16:colId xmlns:a16="http://schemas.microsoft.com/office/drawing/2014/main" val="2843390663"/>
                    </a:ext>
                  </a:extLst>
                </a:gridCol>
                <a:gridCol w="532891">
                  <a:extLst>
                    <a:ext uri="{9D8B030D-6E8A-4147-A177-3AD203B41FA5}">
                      <a16:colId xmlns:a16="http://schemas.microsoft.com/office/drawing/2014/main" val="1894078090"/>
                    </a:ext>
                  </a:extLst>
                </a:gridCol>
                <a:gridCol w="610715">
                  <a:extLst>
                    <a:ext uri="{9D8B030D-6E8A-4147-A177-3AD203B41FA5}">
                      <a16:colId xmlns:a16="http://schemas.microsoft.com/office/drawing/2014/main" val="3590983776"/>
                    </a:ext>
                  </a:extLst>
                </a:gridCol>
              </a:tblGrid>
              <a:tr h="1046422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Part name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S.R. No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OPT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Control Item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Specification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 Cp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PP-1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Class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Remark</a:t>
                      </a:r>
                      <a:endParaRPr kumimoji="1" lang="en-US" altLang="en-US" sz="13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  <a:cs typeface="+mn-cs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3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 Cp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PP-2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en-US" sz="13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  <a:cs typeface="+mn-cs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Class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3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Remarks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3375">
                <a:tc rowSpan="2"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CAM SHAFT</a:t>
                      </a:r>
                      <a:endParaRPr lang="en-IN" sz="1100" dirty="0"/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21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LAPPING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IN DIA.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32.043±0.03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1.61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1.48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869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ea typeface="ＭＳ Ｐゴシック" pitchFamily="34" charset="-128"/>
                      </a:endParaRP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22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itchFamily="34" charset="0"/>
                          <a:ea typeface="ＭＳ Ｐゴシック" pitchFamily="34" charset="-128"/>
                          <a:cs typeface="+mn-cs"/>
                        </a:rPr>
                        <a:t>CAM LAPPING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CAM EX DIA.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32.113±0.03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1.35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1.46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A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  <a:ea typeface="ＭＳ Ｐゴシック" pitchFamily="34" charset="-128"/>
                        </a:rPr>
                        <a:t>OK</a:t>
                      </a:r>
                    </a:p>
                  </a:txBody>
                  <a:tcPr marL="6903" marR="6903" marT="6901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7" name="Picture 144">
            <a:extLst>
              <a:ext uri="{FF2B5EF4-FFF2-40B4-BE49-F238E27FC236}">
                <a16:creationId xmlns:a16="http://schemas.microsoft.com/office/drawing/2014/main" id="{F1082BCD-38C6-410C-A765-DFA8C7B109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496" y="635275"/>
            <a:ext cx="4255320" cy="10182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1" name="角丸四角形 13">
            <a:extLst>
              <a:ext uri="{FF2B5EF4-FFF2-40B4-BE49-F238E27FC236}">
                <a16:creationId xmlns:a16="http://schemas.microsoft.com/office/drawing/2014/main" id="{2AB7A777-F957-4933-B526-85ACFF2693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04649"/>
            <a:ext cx="9156127" cy="579499"/>
          </a:xfrm>
          <a:prstGeom prst="roundRect">
            <a:avLst>
              <a:gd name="adj" fmla="val 16667"/>
            </a:avLst>
          </a:prstGeom>
          <a:solidFill>
            <a:srgbClr val="990000"/>
          </a:solidFill>
          <a:ln w="25400" algn="ctr">
            <a:solidFill>
              <a:srgbClr val="8C3836"/>
            </a:solidFill>
            <a:round/>
            <a:headEnd/>
            <a:tailEnd/>
          </a:ln>
        </p:spPr>
        <p:txBody>
          <a:bodyPr anchor="ctr"/>
          <a:lstStyle/>
          <a:p>
            <a:pPr>
              <a:buFont typeface="Arial" charset="0"/>
              <a:buNone/>
            </a:pPr>
            <a:r>
              <a:rPr lang="en-US" altLang="en-US" dirty="0">
                <a:solidFill>
                  <a:srgbClr val="FFFFFF"/>
                </a:solidFill>
              </a:rPr>
              <a:t>SPC Study Done for Cam shaft all  Dimension are in  A Rank.</a:t>
            </a:r>
          </a:p>
        </p:txBody>
      </p:sp>
      <p:sp>
        <p:nvSpPr>
          <p:cNvPr id="10" name="Text Box 20">
            <a:extLst>
              <a:ext uri="{FF2B5EF4-FFF2-40B4-BE49-F238E27FC236}">
                <a16:creationId xmlns:a16="http://schemas.microsoft.com/office/drawing/2014/main" id="{6FC86322-475A-412B-8A43-7F5A68880E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090"/>
            <a:ext cx="9144000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marL="3409950" indent="-3409950" eaLnBrk="1" hangingPunct="1"/>
            <a:r>
              <a:rPr lang="en-US" altLang="ja-JP" sz="1600" b="1" dirty="0">
                <a:latin typeface="ＭＳ Ｐゴシック" pitchFamily="34" charset="-128"/>
              </a:rPr>
              <a:t>K0NA MODEL SPC </a:t>
            </a:r>
            <a:endParaRPr lang="ja-JP" altLang="en-US" sz="1600" b="1" dirty="0">
              <a:latin typeface="ＭＳ Ｐゴシック" pitchFamily="34" charset="-12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1DB921-2322-4BC2-A43B-0798CEBFDF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8424" y="22378"/>
            <a:ext cx="64807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b"/>
            <a:r>
              <a:rPr lang="en-US" altLang="en-US" sz="1600" dirty="0">
                <a:solidFill>
                  <a:srgbClr val="000000"/>
                </a:solidFill>
              </a:rPr>
              <a:t>5/5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BCC9939-9CDA-4817-8915-DE9F97ED26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5534525"/>
              </p:ext>
            </p:extLst>
          </p:nvPr>
        </p:nvGraphicFramePr>
        <p:xfrm>
          <a:off x="1" y="3782915"/>
          <a:ext cx="9156126" cy="24300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295813" name="Worksheet" r:id="rId4" imgW="9058168" imgH="2495621" progId="Excel.Sheet.8">
                  <p:embed/>
                </p:oleObj>
              </mc:Choice>
              <mc:Fallback>
                <p:oleObj name="Worksheet" r:id="rId4" imgW="9058168" imgH="2495621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" y="3782915"/>
                        <a:ext cx="9156126" cy="24300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4903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2312</TotalTime>
  <Words>500</Words>
  <Application>Microsoft Office PowerPoint</Application>
  <PresentationFormat>On-screen Show (4:3)</PresentationFormat>
  <Paragraphs>293</Paragraphs>
  <Slides>5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ＭＳ Ｐゴシック</vt:lpstr>
      <vt:lpstr>Arial</vt:lpstr>
      <vt:lpstr>Calibri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AKUMAR1</dc:creator>
  <cp:lastModifiedBy>QUALITY BLR</cp:lastModifiedBy>
  <cp:revision>391</cp:revision>
  <cp:lastPrinted>2019-09-19T03:36:16Z</cp:lastPrinted>
  <dcterms:created xsi:type="dcterms:W3CDTF">2016-10-19T10:48:33Z</dcterms:created>
  <dcterms:modified xsi:type="dcterms:W3CDTF">2019-09-19T17:48:59Z</dcterms:modified>
</cp:coreProperties>
</file>

<file path=docProps/thumbnail.jpeg>
</file>